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2ef16164354a43" /><Relationship Type="http://schemas.openxmlformats.org/officeDocument/2006/relationships/extended-properties" Target="/docProps/app.xml" Id="R87dfa48d30cf450d" /><Relationship Type="http://schemas.openxmlformats.org/officeDocument/2006/relationships/officeDocument" Target="/ppt/presentation.xml" Id="R708ba2ad1bb0428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efffae87f3a415f"/>
  </p:sldMasterIdLst>
  <p:notesMasterIdLst>
    <p:notesMasterId xmlns:r="http://schemas.openxmlformats.org/officeDocument/2006/relationships" r:id="Rd6c9d3eb9be04c3b"/>
  </p:notesMasterIdLst>
  <p:sldIdLst>
    <p:sldId xmlns:r="http://schemas.openxmlformats.org/officeDocument/2006/relationships" id="256" r:id="R5ae58da954004ecf"/>
    <p:sldId xmlns:r="http://schemas.openxmlformats.org/officeDocument/2006/relationships" id="257" r:id="R2bda57fa5ff14bd8"/>
    <p:sldId xmlns:r="http://schemas.openxmlformats.org/officeDocument/2006/relationships" id="258" r:id="R58d9709d9e424840"/>
    <p:sldId xmlns:r="http://schemas.openxmlformats.org/officeDocument/2006/relationships" id="259" r:id="R34838f2b929b47c8"/>
    <p:sldId xmlns:r="http://schemas.openxmlformats.org/officeDocument/2006/relationships" id="260" r:id="R52e2d44ee3f64f3a"/>
    <p:sldId xmlns:r="http://schemas.openxmlformats.org/officeDocument/2006/relationships" id="261" r:id="R262a7a1a98f344b8"/>
    <p:sldId xmlns:r="http://schemas.openxmlformats.org/officeDocument/2006/relationships" id="262" r:id="Rf129485e49754d58"/>
    <p:sldId xmlns:r="http://schemas.openxmlformats.org/officeDocument/2006/relationships" id="263" r:id="R85d93ae769e5469b"/>
    <p:sldId xmlns:r="http://schemas.openxmlformats.org/officeDocument/2006/relationships" id="264" r:id="Ref6e2c90015f4b2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c1100f881904db6" /><Relationship Type="http://schemas.openxmlformats.org/officeDocument/2006/relationships/slideMaster" Target="/ppt/slideMasters/slideMaster1.xml" Id="R4efffae87f3a415f" /><Relationship Type="http://schemas.openxmlformats.org/officeDocument/2006/relationships/notesMaster" Target="/ppt/notesMasters/notesMaster1.xml" Id="Rd6c9d3eb9be04c3b" /><Relationship Type="http://schemas.openxmlformats.org/officeDocument/2006/relationships/presProps" Target="/ppt/presProps.xml" Id="Rdfdcc9828ac44b33" /><Relationship Type="http://schemas.openxmlformats.org/officeDocument/2006/relationships/tableStyles" Target="/ppt/tableStyles.xml" Id="R3b727a0c86f146b1" /><Relationship Type="http://schemas.openxmlformats.org/officeDocument/2006/relationships/slide" Target="/ppt/slides/slide1.xml" Id="R5ae58da954004ecf" /><Relationship Type="http://schemas.openxmlformats.org/officeDocument/2006/relationships/slide" Target="/ppt/slides/slide2.xml" Id="R2bda57fa5ff14bd8" /><Relationship Type="http://schemas.openxmlformats.org/officeDocument/2006/relationships/slide" Target="/ppt/slides/slide3.xml" Id="R58d9709d9e424840" /><Relationship Type="http://schemas.openxmlformats.org/officeDocument/2006/relationships/slide" Target="/ppt/slides/slide4.xml" Id="R34838f2b929b47c8" /><Relationship Type="http://schemas.openxmlformats.org/officeDocument/2006/relationships/slide" Target="/ppt/slides/slide5.xml" Id="R52e2d44ee3f64f3a" /><Relationship Type="http://schemas.openxmlformats.org/officeDocument/2006/relationships/slide" Target="/ppt/slides/slide6.xml" Id="R262a7a1a98f344b8" /><Relationship Type="http://schemas.openxmlformats.org/officeDocument/2006/relationships/slide" Target="/ppt/slides/slide7.xml" Id="Rf129485e49754d58" /><Relationship Type="http://schemas.openxmlformats.org/officeDocument/2006/relationships/slide" Target="/ppt/slides/slide8.xml" Id="R85d93ae769e5469b" /><Relationship Type="http://schemas.openxmlformats.org/officeDocument/2006/relationships/slide" Target="/ppt/slides/slide9.xml" Id="Ref6e2c90015f4b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0788dc82163441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1c7e3bd7f734232" /><Relationship Type="http://schemas.openxmlformats.org/officeDocument/2006/relationships/notesMaster" Target="/ppt/notesMasters/notesMaster1.xml" Id="R8c4890ed45f74e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1050f5047504d43" /><Relationship Type="http://schemas.openxmlformats.org/officeDocument/2006/relationships/notesMaster" Target="/ppt/notesMasters/notesMaster1.xml" Id="Rf0ae108eb875490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6850d7281574720" /><Relationship Type="http://schemas.openxmlformats.org/officeDocument/2006/relationships/notesMaster" Target="/ppt/notesMasters/notesMaster1.xml" Id="R4d9833e33f9c4fc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7fc82142bf54429" /><Relationship Type="http://schemas.openxmlformats.org/officeDocument/2006/relationships/notesMaster" Target="/ppt/notesMasters/notesMaster1.xml" Id="R3b8e60b0dc0d465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e975b030c5647bc" /><Relationship Type="http://schemas.openxmlformats.org/officeDocument/2006/relationships/notesMaster" Target="/ppt/notesMasters/notesMaster1.xml" Id="Rc1697e4debfe4c6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2008b9d460a408b" /><Relationship Type="http://schemas.openxmlformats.org/officeDocument/2006/relationships/notesMaster" Target="/ppt/notesMasters/notesMaster1.xml" Id="Rfe83c2b76b514b3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47d611672754501" /><Relationship Type="http://schemas.openxmlformats.org/officeDocument/2006/relationships/notesMaster" Target="/ppt/notesMasters/notesMaster1.xml" Id="R44fb22b6c5d14fb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cacbb9c3c294f3b" /><Relationship Type="http://schemas.openxmlformats.org/officeDocument/2006/relationships/notesMaster" Target="/ppt/notesMasters/notesMaster1.xml" Id="R6dfc146f7eb8486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cf7784d73444e7b" /><Relationship Type="http://schemas.openxmlformats.org/officeDocument/2006/relationships/notesMaster" Target="/ppt/notesMasters/notesMaster1.xml" Id="R853ede16eed74b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Abra com a pergunta, não com a definição técnica.</a:t>
            </a:r>
          </a:p>
          <a:p xmlns:a="http://schemas.openxmlformats.org/drawingml/2006/main">
            <a:r>
              <a:t>A apresentação vai testar duas hipóteses: captação pontual ou construção de infraestrutura financeira.</a:t>
            </a:r>
          </a:p>
          <a:p xmlns:a="http://schemas.openxmlformats.org/drawingml/2006/main">
            <a:r>
              <a:t>Antecipe a resposta: para o Brasil, o valor estratégico é maior que o valor financeiro da estreia.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Imagem gerada para esta apresentação; sem fonte externa.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Corrija explicitamente a narrativa da postagem: o Brasil ainda não tomou dinheiro emprestado na China.</a:t>
            </a:r>
          </a:p>
          <a:p xmlns:a="http://schemas.openxmlformats.org/drawingml/2006/main">
            <a:r>
              <a:t>O que existe é a carta de intenção, o processo regulatório e um teto indicativo de até RMB 5 bilhões.</a:t>
            </a:r>
          </a:p>
          <a:p xmlns:a="http://schemas.openxmlformats.org/drawingml/2006/main">
            <a:r>
              <a:t>O impacto esperado sobre o estoque da dívida é marginal; o objetivo declarado é qualitativo e estratégico.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TCU, Acórdão 2009/2026 — https://pesquisa.apps.tcu.gov.br/documento/acordao-completo/momento%2520de%2520apresenta%25C3%25A7%25C3%25A3o%2520da%2520garantia/%2520/DTRELEVANCIA%2520desc%252C%2520NUMACORDAOINT%2520desc/3</a:t>
            </a:r>
          </a:p>
          <a:p xmlns:a="http://schemas.openxmlformats.org/drawingml/2006/main">
            <a:r>
              <a:t>- Reuters, 25/06/2026 — https://www.reuters.com/world/americas/brazil-plans-up-5-billion-yuan-panda-bond-issuance-says-finance-minister-2026-06-25/</a:t>
            </a:r>
          </a:p>
          <a:p xmlns:a="http://schemas.openxmlformats.org/drawingml/2006/main">
            <a:r>
              <a:t>- China Daily, 26/06/2026 — https://global.chinadaily.com.cn/a/202606/26/WS6a3dba45a310986e2b461f5c.html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Defina o universo: apenas governos centrais soberanos; não contar províncias, emirados, fundos soberanos nem multilaterais.</a:t>
            </a:r>
          </a:p>
          <a:p xmlns:a="http://schemas.openxmlformats.org/drawingml/2006/main">
            <a:r>
              <a:t>Até a data de corte, dez países concluíram emissões. Depois da estreia da Indonésia, o Brasil seria o 11º.</a:t>
            </a:r>
          </a:p>
          <a:p xmlns:a="http://schemas.openxmlformats.org/drawingml/2006/main">
            <a:r>
              <a:t>Não leia a lista inteira: use-a para mostrar que há experiência suficiente para comparar estratégias.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Indonésia — https://djppr.kemenkeu.go.id/en/settlementgovernmentissuesinauguralcny7billionsovereignpandabonds</a:t>
            </a:r>
          </a:p>
          <a:p xmlns:a="http://schemas.openxmlformats.org/drawingml/2006/main">
            <a:r>
              <a:t>- Cazaquistão — https://www.gov.kz/memleket/entities/minfin/press/news/details/1228961?lang=en</a:t>
            </a:r>
          </a:p>
          <a:p xmlns:a="http://schemas.openxmlformats.org/drawingml/2006/main">
            <a:r>
              <a:t>- Eslovênia — https://www.gov.si/novice/2026-04-03-financni-petek-panda-obveznica/</a:t>
            </a:r>
          </a:p>
          <a:p xmlns:a="http://schemas.openxmlformats.org/drawingml/2006/main">
            <a:r>
              <a:t>- Paquistão — https://www.chinadailyhk.com/hk/article/633667</a:t>
            </a:r>
          </a:p>
          <a:p xmlns:a="http://schemas.openxmlformats.org/drawingml/2006/main">
            <a:r>
              <a:t>- Egito — https://www.afdb.org/en/news-and-events/press-releases/egypt-issues-africas-first-sustainable-panda-bond-worth-35-billion-rmb-backed-african-development-bank-and-asian-infrastructure-investment-bank-65097</a:t>
            </a:r>
          </a:p>
          <a:p xmlns:a="http://schemas.openxmlformats.org/drawingml/2006/main">
            <a:r>
              <a:t>- Demais fontes detalhadas nas notas dos slides.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Este é o slide central. Dê tempo para a plateia ler os extremos.</a:t>
            </a:r>
          </a:p>
          <a:p xmlns:a="http://schemas.openxmlformats.org/drawingml/2006/main">
            <a:r>
              <a:t>Coreia: comércio enorme, apenas RMB 3 bilhões. Hungria: comércio muito menor, RMB 11 bilhões acumulados.</a:t>
            </a:r>
          </a:p>
          <a:p xmlns:a="http://schemas.openxmlformats.org/drawingml/2006/main">
            <a:r>
              <a:t>Brasil entra no lado direito do gráfico: grande relação econômica e infraestrutura financeira ainda pequena.</a:t>
            </a:r>
          </a:p>
          <a:p xmlns:a="http://schemas.openxmlformats.org/drawingml/2006/main">
            <a:r>
              <a:t>A amostra é limitada e as emissões ocorreram em anos diferentes; o gráfico sugere ausência de relação linear, não prova causalidade.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China Customs, comércio de bens por país/região em 2025 — https://english.customs.gov.cn/Statics/3a0a3d5b-7a93-4be7-876a-e0f3b79b4e8c.html</a:t>
            </a:r>
          </a:p>
          <a:p xmlns:a="http://schemas.openxmlformats.org/drawingml/2006/main">
            <a:r>
              <a:t>- Volumes soberanos compilados das fontes oficiais e transacionais registradas nas notas.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os países como arquétipos, não como ranking moral.</a:t>
            </a:r>
          </a:p>
          <a:p xmlns:a="http://schemas.openxmlformats.org/drawingml/2006/main">
            <a:r>
              <a:t>No primeiro grupo, a economia real pede uma infraestrutura financeira compatível.</a:t>
            </a:r>
          </a:p>
          <a:p xmlns:a="http://schemas.openxmlformats.org/drawingml/2006/main">
            <a:r>
              <a:t>No segundo, o título é também presença, diversificação e diplomacia financeira.</a:t>
            </a:r>
          </a:p>
          <a:p xmlns:a="http://schemas.openxmlformats.org/drawingml/2006/main">
            <a:r>
              <a:t>No terceiro, a emissão se conecta a infraestrutura, garantias e financiamento de desenvolvimento.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Classificação analítica do autor a partir das características econômicas e objetivos declarados dos emissores.</a:t>
            </a:r>
          </a:p>
          <a:p xmlns:a="http://schemas.openxmlformats.org/drawingml/2006/main">
            <a:r>
              <a:t>- Eslovênia, diversificação — https://www.gov.si/novice/2026-04-03-financni-petek-panda-obveznica/</a:t>
            </a:r>
          </a:p>
          <a:p xmlns:a="http://schemas.openxmlformats.org/drawingml/2006/main">
            <a:r>
              <a:t>- Cazaquistão, benchmark para empresas — https://www.gov.kz/memleket/entities/minfin/press/news/details/1228961?lang=en</a:t>
            </a:r>
          </a:p>
          <a:p xmlns:a="http://schemas.openxmlformats.org/drawingml/2006/main">
            <a:r>
              <a:t>- Egito, emissão sustentável com garantias — https://www.afdb.org/en/news-and-events/press-releases/egypt-issues-africas-first-sustainable-panda-bond-worth-35-billion-rmb-backed-african-development-bank-and-asian-infrastructure-investment-bank-65097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aqui a estatística oficial brasileira: US$ 171 bilhões e 27,2%.</a:t>
            </a:r>
          </a:p>
          <a:p xmlns:a="http://schemas.openxmlformats.org/drawingml/2006/main">
            <a:r>
              <a:t>Compare ordem de grandeza: uma emissão de RMB 5 bilhões equivale a aproximadamente 0,4% de um ano de comércio bilateral.</a:t>
            </a:r>
          </a:p>
          <a:p xmlns:a="http://schemas.openxmlformats.org/drawingml/2006/main">
            <a:r>
              <a:t>Conclusão: a estreia não muda o financiamento do Estado; muda a arquitetura disponível para a relação.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Governo brasileiro, comércio Brasil–China em 2025 — https://www.gov.br/planalto/pt-br/acompanhe-o-planalto/notas-oficiais/notas-a-imprensa/presidente-em-exercicio-geraldo-alckmin-conversa-por-telefone-com-o-vice-presidente-da-republica-popular-da-china-han-zheng</a:t>
            </a:r>
          </a:p>
          <a:p xmlns:a="http://schemas.openxmlformats.org/drawingml/2006/main">
            <a:r>
              <a:t>- Reuters, teto planejado de RMB 5 bilhões — https://www.reuters.com/world/americas/brazil-plans-up-5-billion-yuan-panda-bond-issuance-says-finance-minister-2026-06-25/</a:t>
            </a:r>
          </a:p>
          <a:p xmlns:a="http://schemas.openxmlformats.org/drawingml/2006/main">
            <a:r>
              <a:t>- Percentual aproximado convertido a câmbio RMB/US$ implícito nas comunicações de junho de 2026; comparação de ordem de grandeza.</a:t>
            </a:r>
          </a:p>
          <a:p xmlns:a="http://schemas.openxmlformats.org/drawingml/2006/main">
            <a:r>
              <a:t>- Imagem gerada para esta apresentação; sem fonte externa.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Este é o mecanismo central da tese.</a:t>
            </a:r>
          </a:p>
          <a:p xmlns:a="http://schemas.openxmlformats.org/drawingml/2006/main">
            <a:r>
              <a:t>O soberano não precisa captar muito: precisa criar preço, documentação, acesso regulatório e recorrência.</a:t>
            </a:r>
          </a:p>
          <a:p xmlns:a="http://schemas.openxmlformats.org/drawingml/2006/main">
            <a:r>
              <a:t>Isso dá referência para empresas com receita, ativos ou projetos ligados à China.</a:t>
            </a:r>
          </a:p>
          <a:p xmlns:a="http://schemas.openxmlformats.org/drawingml/2006/main">
            <a:r>
              <a:t>A Suzano demonstra que há demanda corporativa real, mas uma curva soberana pode reduzir fricção para quem vem depois.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Reuters, objetivo de abrir caminho a empresas brasileiras — https://www.reuters.com/world/americas/brazil-plans-up-5-billion-yuan-panda-bond-issuance-says-finance-minister-2026-06-25/</a:t>
            </a:r>
          </a:p>
          <a:p xmlns:a="http://schemas.openxmlformats.org/drawingml/2006/main">
            <a:r>
              <a:t>- Suzano, emissão RMB 1,2 bilhão em 2024 — https://www.suzano.com.br/en/news-post/suzano-named-to-fortune-china-esg-impact-list-for-the-first-time</a:t>
            </a:r>
          </a:p>
          <a:p xmlns:a="http://schemas.openxmlformats.org/drawingml/2006/main">
            <a:r>
              <a:t>- Cazaquistão, emissão soberana como benchmark para empresas — https://www.gov.kz/memleket/entities/minfin/press/news/details/1228961?lang=en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Evite afirmar que yuan é automaticamente mais barato.</a:t>
            </a:r>
          </a:p>
          <a:p xmlns:a="http://schemas.openxmlformats.org/drawingml/2006/main">
            <a:r>
              <a:t>A taxa nominal chinesa é apenas uma peça; custo de hedge, swap, liquidez e regras de uso dos recursos podem mudar o custo total.</a:t>
            </a:r>
          </a:p>
          <a:p xmlns:a="http://schemas.openxmlformats.org/drawingml/2006/main">
            <a:r>
              <a:t>O indicador decisivo é recorrência: emissões ao longo de diferentes prazos constroem uma curva; uma estreia isolada não.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TCU, operação ainda não precificada e necessidade de avaliar custo total — https://pesquisa.apps.tcu.gov.br/documento/acordao-completo/momento%2520de%2520apresenta%25C3%25A7%25C3%25A3o%2520da%2520garantia/%2520/DTRELEVANCIA%2520desc%252C%2520NUMACORDAOINT%2520desc/3</a:t>
            </a:r>
          </a:p>
          <a:p xmlns:a="http://schemas.openxmlformats.org/drawingml/2006/main">
            <a:r>
              <a:t>- Finance in Common / FDL, discussão de custo total de Panda Bonds — https://findevlab.org/wp-content/uploads/2026/03/FDL_Policy-Note-33_RMB-denominated-bonds_FINAL.docx-.pdf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Feche agradecendo e convide o público a continuar a conversa com o IECBC.</a:t>
            </a:r>
          </a:p>
          <a:p xmlns:a="http://schemas.openxmlformats.org/drawingml/2006/main">
            <a:r>
              <a:t>Retome oralmente a conclusão: o Panda Bond é menos sobre substituir uma moeda e mais sobre construir opções e infraestrutura financeira.</a:t>
            </a:r>
          </a:p>
          <a:p xmlns:a="http://schemas.openxmlformats.org/drawingml/2006/main">
            <a:r>
              <a:t>Deixe o slide projetado durante perguntas e networking.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Logo fornecida pelo IECBC.</a:t>
            </a:r>
          </a:p>
          <a:p xmlns:a="http://schemas.openxmlformats.org/drawingml/2006/main">
            <a:r>
              <a:t>- Slogan e site institucional — https://www.iecbc.org.br/</a:t>
            </a:r>
          </a:p>
          <a:p xmlns:a="http://schemas.openxmlformats.org/drawingml/2006/main">
            <a:r>
              <a:t>- QR Code codifica o site oficial — https://www.iecbc.org.br/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9521804226452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3eafe61773f4c84" /><Relationship Type="http://schemas.openxmlformats.org/officeDocument/2006/relationships/slideLayout" Target="/ppt/slideLayouts/slideLayout1.xml" Id="R66876a1ec8b4498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6876a1ec8b4498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2e991d3b444e99" /><Relationship Type="http://schemas.openxmlformats.org/officeDocument/2006/relationships/image" Target="/ppt/media/image.png" Id="R67ea3d533a0f468b" /><Relationship Type="http://schemas.openxmlformats.org/officeDocument/2006/relationships/notesSlide" Target="/ppt/notesSlides/notesSlide1.xml" Id="R46bd4305d213460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e3c0c22a6b4c8f" /><Relationship Type="http://schemas.openxmlformats.org/officeDocument/2006/relationships/notesSlide" Target="/ppt/notesSlides/notesSlide2.xml" Id="Re49fc95cdb374a3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4ace6191a74d80" /><Relationship Type="http://schemas.openxmlformats.org/officeDocument/2006/relationships/notesSlide" Target="/ppt/notesSlides/notesSlide3.xml" Id="R223e92fc7e01453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87ec42b3f248cd" /><Relationship Type="http://schemas.openxmlformats.org/officeDocument/2006/relationships/chart" Target="/ppt/slides/charts/chart1.xml" Id="R965bc0a165fc459b" /><Relationship Type="http://schemas.openxmlformats.org/officeDocument/2006/relationships/notesSlide" Target="/ppt/notesSlides/notesSlide4.xml" Id="R8ef1238d909c46d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7fe3b7960342d3" /><Relationship Type="http://schemas.openxmlformats.org/officeDocument/2006/relationships/notesSlide" Target="/ppt/notesSlides/notesSlide5.xml" Id="R265efc860fd6490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2c0b5feb064fbb" /><Relationship Type="http://schemas.openxmlformats.org/officeDocument/2006/relationships/image" Target="/ppt/media/image2.png" Id="R552096414c8f4476" /><Relationship Type="http://schemas.openxmlformats.org/officeDocument/2006/relationships/notesSlide" Target="/ppt/notesSlides/notesSlide6.xml" Id="R7a0db7809a7c47c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69eb494d624790" /><Relationship Type="http://schemas.openxmlformats.org/officeDocument/2006/relationships/notesSlide" Target="/ppt/notesSlides/notesSlide7.xml" Id="R4509bcd74664444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7a050a200846e5" /><Relationship Type="http://schemas.openxmlformats.org/officeDocument/2006/relationships/notesSlide" Target="/ppt/notesSlides/notesSlide8.xml" Id="R7ab133284e7e450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a888e2d11840cd" /><Relationship Type="http://schemas.openxmlformats.org/officeDocument/2006/relationships/image" Target="/ppt/media/image3.png" Id="R76f3bcb299ae4622" /><Relationship Type="http://schemas.openxmlformats.org/officeDocument/2006/relationships/image" Target="/ppt/media/image4.png" Id="R00d63a5fdb02425d" /><Relationship Type="http://schemas.openxmlformats.org/officeDocument/2006/relationships/notesSlide" Target="/ppt/notesSlides/notesSlide9.xml" Id="R9693a6967a9f4555" /></Relationships>
</file>

<file path=ppt/slides/charts/chart1.xml><?xml version="1.0" encoding="utf-8"?>
<c:chartSpace xmlns:c="http://schemas.openxmlformats.org/drawingml/2006/chart">
  <c:lang val="en-US"/>
  <c:chart>
    <c:plotArea>
      <c:scatterChart>
        <c:scatterStyle val="marker"/>
        <c:ser>
          <c:idx val="0"/>
          <c:order val="0"/>
          <c:tx>
            <c:v>Coreia do Sul</c:v>
          </c:tx>
          <c:spPr>
            <a:solidFill xmlns:a="http://schemas.openxmlformats.org/drawingml/2006/main">
              <a:srgbClr val="F2EFE8"/>
            </a:solidFill>
            <a:ln xmlns:a="http://schemas.openxmlformats.org/drawingml/2006/main" w="9525">
              <a:solidFill>
                <a:srgbClr val="F2EFE8"/>
              </a:solidFill>
              <a:prstDash val="solid"/>
            </a:ln>
          </c:spPr>
          <c:marker>
            <c:symbol val="circle"/>
            <c:size val="8"/>
            <c:spPr>
              <a:solidFill xmlns:a="http://schemas.openxmlformats.org/drawingml/2006/main">
                <a:srgbClr val="F2EFE8"/>
              </a:solidFill>
            </c:spPr>
          </c:marker>
          <c:xVal>
            <c:numLit>
              <c:formatCode>General</c:formatCode>
              <c:ptCount val="1"/>
              <c:pt idx="0">
                <c:v>331.3</c:v>
              </c:pt>
            </c:numLit>
          </c:xVal>
          <c:yVal>
            <c:numLit>
              <c:formatCode>0</c:formatCode>
              <c:ptCount val="1"/>
              <c:pt idx="0">
                <c:v>3</c:v>
              </c:pt>
            </c:numLit>
          </c:yVal>
        </c:ser>
        <c:ser>
          <c:idx val="1"/>
          <c:order val="1"/>
          <c:tx>
            <c:v>Brasil*</c:v>
          </c:tx>
          <c:spPr>
            <a:solidFill xmlns:a="http://schemas.openxmlformats.org/drawingml/2006/main">
              <a:srgbClr val="F51F37"/>
            </a:solidFill>
            <a:ln xmlns:a="http://schemas.openxmlformats.org/drawingml/2006/main" w="9525">
              <a:solidFill>
                <a:srgbClr val="F51F37"/>
              </a:solidFill>
              <a:prstDash val="solid"/>
            </a:ln>
          </c:spPr>
          <c:marker>
            <c:symbol val="diamond"/>
            <c:size val="11"/>
            <c:spPr>
              <a:solidFill xmlns:a="http://schemas.openxmlformats.org/drawingml/2006/main">
                <a:srgbClr val="F51F37"/>
              </a:solidFill>
            </c:spPr>
          </c:marker>
          <c:xVal>
            <c:numLit>
              <c:formatCode>General</c:formatCode>
              <c:ptCount val="1"/>
              <c:pt idx="0">
                <c:v>188</c:v>
              </c:pt>
            </c:numLit>
          </c:xVal>
          <c:yVal>
            <c:numLit>
              <c:formatCode>0</c:formatCode>
              <c:ptCount val="1"/>
              <c:pt idx="0">
                <c:v>5</c:v>
              </c:pt>
            </c:numLit>
          </c:yVal>
        </c:ser>
        <c:ser>
          <c:idx val="2"/>
          <c:order val="2"/>
          <c:tx>
            <c:v>Indonésia</c:v>
          </c:tx>
          <c:spPr>
            <a:solidFill xmlns:a="http://schemas.openxmlformats.org/drawingml/2006/main">
              <a:srgbClr val="F2EFE8"/>
            </a:solidFill>
            <a:ln xmlns:a="http://schemas.openxmlformats.org/drawingml/2006/main" w="9525">
              <a:solidFill>
                <a:srgbClr val="F2EFE8"/>
              </a:solidFill>
              <a:prstDash val="solid"/>
            </a:ln>
          </c:spPr>
          <c:marker>
            <c:symbol val="circle"/>
            <c:size val="8"/>
            <c:spPr>
              <a:solidFill xmlns:a="http://schemas.openxmlformats.org/drawingml/2006/main">
                <a:srgbClr val="F2EFE8"/>
              </a:solidFill>
            </c:spPr>
          </c:marker>
          <c:xVal>
            <c:numLit>
              <c:formatCode>General</c:formatCode>
              <c:ptCount val="1"/>
              <c:pt idx="0">
                <c:v>167.5</c:v>
              </c:pt>
            </c:numLit>
          </c:xVal>
          <c:yVal>
            <c:numLit>
              <c:formatCode>0</c:formatCode>
              <c:ptCount val="1"/>
              <c:pt idx="0">
                <c:v>7</c:v>
              </c:pt>
            </c:numLit>
          </c:yVal>
        </c:ser>
        <c:ser>
          <c:idx val="3"/>
          <c:order val="3"/>
          <c:tx>
            <c:v>Filipinas</c:v>
          </c:tx>
          <c:spPr>
            <a:solidFill xmlns:a="http://schemas.openxmlformats.org/drawingml/2006/main">
              <a:srgbClr val="77797E"/>
            </a:solidFill>
            <a:ln xmlns:a="http://schemas.openxmlformats.org/drawingml/2006/main" w="9525">
              <a:solidFill>
                <a:srgbClr val="77797E"/>
              </a:solidFill>
              <a:prstDash val="solid"/>
            </a:ln>
          </c:spPr>
          <c:marker>
            <c:symbol val="circle"/>
            <c:size val="6"/>
            <c:spPr>
              <a:solidFill xmlns:a="http://schemas.openxmlformats.org/drawingml/2006/main">
                <a:srgbClr val="77797E"/>
              </a:solidFill>
            </c:spPr>
          </c:marker>
          <c:xVal>
            <c:numLit>
              <c:formatCode>General</c:formatCode>
              <c:ptCount val="1"/>
              <c:pt idx="0">
                <c:v>72.3</c:v>
              </c:pt>
            </c:numLit>
          </c:xVal>
          <c:yVal>
            <c:numLit>
              <c:formatCode>0</c:formatCode>
              <c:ptCount val="1"/>
              <c:pt idx="0">
                <c:v>3.96</c:v>
              </c:pt>
            </c:numLit>
          </c:yVal>
        </c:ser>
        <c:ser>
          <c:idx val="4"/>
          <c:order val="4"/>
          <c:tx>
            <c:v>Polônia</c:v>
          </c:tx>
          <c:spPr>
            <a:solidFill xmlns:a="http://schemas.openxmlformats.org/drawingml/2006/main">
              <a:srgbClr val="77797E"/>
            </a:solidFill>
            <a:ln xmlns:a="http://schemas.openxmlformats.org/drawingml/2006/main" w="9525">
              <a:solidFill>
                <a:srgbClr val="77797E"/>
              </a:solidFill>
              <a:prstDash val="solid"/>
            </a:ln>
          </c:spPr>
          <c:marker>
            <c:symbol val="circle"/>
            <c:size val="6"/>
            <c:spPr>
              <a:solidFill xmlns:a="http://schemas.openxmlformats.org/drawingml/2006/main">
                <a:srgbClr val="77797E"/>
              </a:solidFill>
            </c:spPr>
          </c:marker>
          <c:xVal>
            <c:numLit>
              <c:formatCode>General</c:formatCode>
              <c:ptCount val="1"/>
              <c:pt idx="0">
                <c:v>48.7</c:v>
              </c:pt>
            </c:numLit>
          </c:xVal>
          <c:yVal>
            <c:numLit>
              <c:formatCode>0</c:formatCode>
              <c:ptCount val="1"/>
              <c:pt idx="0">
                <c:v>6</c:v>
              </c:pt>
            </c:numLit>
          </c:yVal>
        </c:ser>
        <c:ser>
          <c:idx val="5"/>
          <c:order val="5"/>
          <c:tx>
            <c:v>Cazaquistão</c:v>
          </c:tx>
          <c:spPr>
            <a:solidFill xmlns:a="http://schemas.openxmlformats.org/drawingml/2006/main">
              <a:srgbClr val="77797E"/>
            </a:solidFill>
            <a:ln xmlns:a="http://schemas.openxmlformats.org/drawingml/2006/main" w="9525">
              <a:solidFill>
                <a:srgbClr val="77797E"/>
              </a:solidFill>
              <a:prstDash val="solid"/>
            </a:ln>
          </c:spPr>
          <c:marker>
            <c:symbol val="circle"/>
            <c:size val="6"/>
            <c:spPr>
              <a:solidFill xmlns:a="http://schemas.openxmlformats.org/drawingml/2006/main">
                <a:srgbClr val="77797E"/>
              </a:solidFill>
            </c:spPr>
          </c:marker>
          <c:xVal>
            <c:numLit>
              <c:formatCode>General</c:formatCode>
              <c:ptCount val="1"/>
              <c:pt idx="0">
                <c:v>48.7</c:v>
              </c:pt>
            </c:numLit>
          </c:xVal>
          <c:yVal>
            <c:numLit>
              <c:formatCode>0</c:formatCode>
              <c:ptCount val="1"/>
              <c:pt idx="0">
                <c:v>3.4</c:v>
              </c:pt>
            </c:numLit>
          </c:yVal>
        </c:ser>
        <c:ser>
          <c:idx val="6"/>
          <c:order val="6"/>
          <c:tx>
            <c:v>Paquistão</c:v>
          </c:tx>
          <c:spPr>
            <a:solidFill xmlns:a="http://schemas.openxmlformats.org/drawingml/2006/main">
              <a:srgbClr val="77797E"/>
            </a:solidFill>
            <a:ln xmlns:a="http://schemas.openxmlformats.org/drawingml/2006/main" w="9525">
              <a:solidFill>
                <a:srgbClr val="77797E"/>
              </a:solidFill>
              <a:prstDash val="solid"/>
            </a:ln>
          </c:spPr>
          <c:marker>
            <c:symbol val="circle"/>
            <c:size val="6"/>
            <c:spPr>
              <a:solidFill xmlns:a="http://schemas.openxmlformats.org/drawingml/2006/main">
                <a:srgbClr val="77797E"/>
              </a:solidFill>
            </c:spPr>
          </c:marker>
          <c:xVal>
            <c:numLit>
              <c:formatCode>General</c:formatCode>
              <c:ptCount val="1"/>
              <c:pt idx="0">
                <c:v>25.2</c:v>
              </c:pt>
            </c:numLit>
          </c:xVal>
          <c:yVal>
            <c:numLit>
              <c:formatCode>0</c:formatCode>
              <c:ptCount val="1"/>
              <c:pt idx="0">
                <c:v>1.75</c:v>
              </c:pt>
            </c:numLit>
          </c:yVal>
        </c:ser>
        <c:ser>
          <c:idx val="7"/>
          <c:order val="7"/>
          <c:tx>
            <c:v>Egito</c:v>
          </c:tx>
          <c:spPr>
            <a:solidFill xmlns:a="http://schemas.openxmlformats.org/drawingml/2006/main">
              <a:srgbClr val="77797E"/>
            </a:solidFill>
            <a:ln xmlns:a="http://schemas.openxmlformats.org/drawingml/2006/main" w="9525">
              <a:solidFill>
                <a:srgbClr val="77797E"/>
              </a:solidFill>
              <a:prstDash val="solid"/>
            </a:ln>
          </c:spPr>
          <c:marker>
            <c:symbol val="circle"/>
            <c:size val="6"/>
            <c:spPr>
              <a:solidFill xmlns:a="http://schemas.openxmlformats.org/drawingml/2006/main">
                <a:srgbClr val="77797E"/>
              </a:solidFill>
            </c:spPr>
          </c:marker>
          <c:xVal>
            <c:numLit>
              <c:formatCode>General</c:formatCode>
              <c:ptCount val="1"/>
              <c:pt idx="0">
                <c:v>20.8</c:v>
              </c:pt>
            </c:numLit>
          </c:xVal>
          <c:yVal>
            <c:numLit>
              <c:formatCode>0</c:formatCode>
              <c:ptCount val="1"/>
              <c:pt idx="0">
                <c:v>3.5</c:v>
              </c:pt>
            </c:numLit>
          </c:yVal>
        </c:ser>
        <c:ser>
          <c:idx val="8"/>
          <c:order val="8"/>
          <c:tx>
            <c:v>Hungria</c:v>
          </c:tx>
          <c:spPr>
            <a:solidFill xmlns:a="http://schemas.openxmlformats.org/drawingml/2006/main">
              <a:srgbClr val="F2EFE8"/>
            </a:solidFill>
            <a:ln xmlns:a="http://schemas.openxmlformats.org/drawingml/2006/main" w="9525">
              <a:solidFill>
                <a:srgbClr val="F2EFE8"/>
              </a:solidFill>
              <a:prstDash val="solid"/>
            </a:ln>
          </c:spPr>
          <c:marker>
            <c:symbol val="circle"/>
            <c:size val="8"/>
            <c:spPr>
              <a:solidFill xmlns:a="http://schemas.openxmlformats.org/drawingml/2006/main">
                <a:srgbClr val="F2EFE8"/>
              </a:solidFill>
            </c:spPr>
          </c:marker>
          <c:xVal>
            <c:numLit>
              <c:formatCode>General</c:formatCode>
              <c:ptCount val="1"/>
              <c:pt idx="0">
                <c:v>20.8</c:v>
              </c:pt>
            </c:numLit>
          </c:xVal>
          <c:yVal>
            <c:numLit>
              <c:formatCode>0</c:formatCode>
              <c:ptCount val="1"/>
              <c:pt idx="0">
                <c:v>11</c:v>
              </c:pt>
            </c:numLit>
          </c:yVal>
        </c:ser>
        <c:ser>
          <c:idx val="9"/>
          <c:order val="9"/>
          <c:tx>
            <c:v>Portugal</c:v>
          </c:tx>
          <c:spPr>
            <a:solidFill xmlns:a="http://schemas.openxmlformats.org/drawingml/2006/main">
              <a:srgbClr val="77797E"/>
            </a:solidFill>
            <a:ln xmlns:a="http://schemas.openxmlformats.org/drawingml/2006/main" w="9525">
              <a:solidFill>
                <a:srgbClr val="77797E"/>
              </a:solidFill>
              <a:prstDash val="solid"/>
            </a:ln>
          </c:spPr>
          <c:marker>
            <c:symbol val="circle"/>
            <c:size val="6"/>
            <c:spPr>
              <a:solidFill xmlns:a="http://schemas.openxmlformats.org/drawingml/2006/main">
                <a:srgbClr val="77797E"/>
              </a:solidFill>
            </c:spPr>
          </c:marker>
          <c:xVal>
            <c:numLit>
              <c:formatCode>General</c:formatCode>
              <c:ptCount val="1"/>
              <c:pt idx="0">
                <c:v>10</c:v>
              </c:pt>
            </c:numLit>
          </c:xVal>
          <c:yVal>
            <c:numLit>
              <c:formatCode>0</c:formatCode>
              <c:ptCount val="1"/>
              <c:pt idx="0">
                <c:v>2</c:v>
              </c:pt>
            </c:numLit>
          </c:yVal>
        </c:ser>
        <c:ser>
          <c:idx val="10"/>
          <c:order val="10"/>
          <c:tx>
            <c:v>Eslovênia</c:v>
          </c:tx>
          <c:spPr>
            <a:solidFill xmlns:a="http://schemas.openxmlformats.org/drawingml/2006/main">
              <a:srgbClr val="F2EFE8"/>
            </a:solidFill>
            <a:ln xmlns:a="http://schemas.openxmlformats.org/drawingml/2006/main" w="9525">
              <a:solidFill>
                <a:srgbClr val="F2EFE8"/>
              </a:solidFill>
              <a:prstDash val="solid"/>
            </a:ln>
          </c:spPr>
          <c:marker>
            <c:symbol val="circle"/>
            <c:size val="8"/>
            <c:spPr>
              <a:solidFill xmlns:a="http://schemas.openxmlformats.org/drawingml/2006/main">
                <a:srgbClr val="F2EFE8"/>
              </a:solidFill>
            </c:spPr>
          </c:marker>
          <c:xVal>
            <c:numLit>
              <c:formatCode>General</c:formatCode>
              <c:ptCount val="1"/>
              <c:pt idx="0">
                <c:v>7.6</c:v>
              </c:pt>
            </c:numLit>
          </c:xVal>
          <c:yVal>
            <c:numLit>
              <c:formatCode>0</c:formatCode>
              <c:ptCount val="1"/>
              <c:pt idx="0">
                <c:v>4</c:v>
              </c:pt>
            </c:numLit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825" b="0">
                  <a:solidFill>
                    <a:srgbClr val="F2EFE8"/>
                  </a:solidFill>
                </a:defRPr>
              </a:pPr>
            </a:p>
          </c:txPr>
          <c:showLegendKey val="0"/>
          <c:showVal val="0"/>
          <c:showCatName val="0"/>
          <c:showSerName val="1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12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323338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050" b="1">
                    <a:solidFill>
                      <a:srgbClr val="B8B5AF"/>
                    </a:solidFill>
                  </a:rPr>
                  <a:t>Panda soberano acumulado (RMB bi)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050" b="1">
                  <a:solidFill>
                    <a:srgbClr val="B8B5AF"/>
                  </a:solidFill>
                </a:defRPr>
              </a:pPr>
            </a:p>
          </c:txPr>
        </c:title>
        <c:numFmt formatCode="0"/>
        <c:majorTickMark val="none"/>
        <c:minorTickMark val="none"/>
        <c:spPr>
          <a:ln xmlns:a="http://schemas.openxmlformats.org/drawingml/2006/main" w="9525">
            <a:solidFill>
              <a:srgbClr val="74716D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B8B5AF"/>
                </a:solidFill>
              </a:defRPr>
            </a:pPr>
          </a:p>
        </c:txPr>
        <c:crossAx val="48650112"/>
        <c:majorUnit val="2"/>
      </c:valAx>
      <c:valAx>
        <c:axId val="48650112"/>
        <c:scaling>
          <c:orientation val="minMax"/>
          <c:max val="350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323338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050" b="1">
                    <a:solidFill>
                      <a:srgbClr val="B8B5AF"/>
                    </a:solidFill>
                  </a:rPr>
                  <a:t>Comércio bilateral com a China em 2025 (US$ bi)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050" b="1">
                  <a:solidFill>
                    <a:srgbClr val="B8B5AF"/>
                  </a:solidFill>
                </a:defRPr>
              </a:pPr>
            </a:p>
          </c:txPr>
        </c:title>
        <c:numFmt formatCode="0"/>
        <c:majorTickMark val="none"/>
        <c:minorTickMark val="none"/>
        <c:spPr>
          <a:ln xmlns:a="http://schemas.openxmlformats.org/drawingml/2006/main" w="9525">
            <a:solidFill>
              <a:srgbClr val="74716D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B8B5AF"/>
                </a:solidFill>
              </a:defRPr>
            </a:pPr>
          </a:p>
        </c:txPr>
        <c:crossAx val="48672768"/>
        <c:majorUnit val="50"/>
      </c:valAx>
      <c:spPr>
        <a:solidFill xmlns:a="http://schemas.openxmlformats.org/drawingml/2006/main">
          <a:srgbClr val="090A0B"/>
        </a:solidFill>
        <a:ln xmlns:a="http://schemas.openxmlformats.org/drawingml/2006/main" w="0">
          <a:solidFill>
            <a:srgbClr val="090A0B"/>
          </a:solidFill>
          <a:prstDash val="solid"/>
        </a:ln>
      </c:spPr>
    </c:plotArea>
    <c:plotVisOnly val="1"/>
  </c:chart>
  <c:spPr>
    <a:solidFill xmlns:a="http://schemas.openxmlformats.org/drawingml/2006/main">
      <a:srgbClr val="090A0B"/>
    </a:solidFill>
    <a:ln xmlns:a="http://schemas.openxmlformats.org/drawingml/2006/main" w="0">
      <a:solidFill>
        <a:srgbClr val="090A0B"/>
      </a:solidFill>
      <a:prstDash val="solid"/>
    </a:ln>
  </c:spPr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ea3d533a0f468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9B364F-0044-4CBC-BE47-2D869F2AC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1F37"/>
          </a:solidFill>
          <a:ln xmlns:a="http://schemas.openxmlformats.org/drawingml/2006/main" w="0">
            <a:solidFill>
              <a:srgbClr val="F51F37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129D4F-19C2-4800-82BA-6C349BD47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125" b="1">
                <a:solidFill>
                  <a:srgbClr val="B8B5A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B8B5AF"/>
                </a:solidFill>
                <a:latin typeface="Arial"/>
                <a:ea typeface="Arial"/>
                <a:cs typeface="Arial"/>
              </a:rPr>
              <a:t>PAINEL • BRASIL–CHINA • 20 AGO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1B1757-73CE-4119-8AE1-576B41C7F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5476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 Brasil vai à China para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ECF017-E62F-46C7-98B3-4AC8B13EC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5810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88000"/>
              </a:lnSpc>
              <a:buNone/>
              <a:defRPr sz="5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tomar dinheiro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EAC457-3261-4F6D-B908-6165663D3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38450"/>
            <a:ext cx="594360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1F37"/>
          </a:solidFill>
          <a:ln xmlns:a="http://schemas.openxmlformats.org/drawingml/2006/main" w="0">
            <a:solidFill>
              <a:srgbClr val="F51F37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8FB9D6-4A61-45A9-AD11-B4C0E4973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561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8329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225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— ou construir um mercado?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51B0CB-FAC1-4751-852D-898B44BA6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4953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0">
                <a:solidFill>
                  <a:srgbClr val="F2EFE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2EFE8"/>
                </a:solidFill>
                <a:latin typeface="Arial"/>
                <a:ea typeface="Arial"/>
                <a:cs typeface="Arial"/>
              </a:rPr>
              <a:t>Panda Bond soberano e o próximo estágio da relação econômica Brasil–China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1ED608-7A6C-41A1-9938-0F48B7F3F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0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F51F37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A49C2B-E13B-4C42-BE5C-095150203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81650"/>
            <a:ext cx="285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125" b="1">
                <a:solidFill>
                  <a:srgbClr val="B8B5A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B8B5AF"/>
                </a:solidFill>
                <a:latin typeface="Arial"/>
                <a:ea typeface="Arial"/>
                <a:cs typeface="Arial"/>
              </a:rPr>
              <a:t>PAULO • IECBC</a:t>
            </a:r>
          </a:p>
        </p:txBody>
      </p:sp>
    </p:spTree>
    <p:extLst>
      <p:ext uri="{BB962C8B-B14F-4D97-AF65-F5344CB8AC3E}">
        <p14:creationId xmlns:p14="http://schemas.microsoft.com/office/powerpoint/2010/main" val="15054408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90A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E0AA62-C99D-448B-9E5B-78F570661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400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F51F37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52563F-ED04-4146-B669-D681A19F6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143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125" b="1">
                <a:solidFill>
                  <a:srgbClr val="B8B5A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B8B5AF"/>
                </a:solidFill>
                <a:latin typeface="Arial"/>
                <a:ea typeface="Arial"/>
                <a:cs typeface="Arial"/>
              </a:rPr>
              <a:t>O QUE JÁ ACONTECEU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3A7016-AF8B-4CA5-9DFB-4A90B0044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8572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 fato é menor que a manchete.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27C7BF-E2CE-4827-B1E0-3F99ECC8F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953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6900" b="1">
                <a:solidFill>
                  <a:srgbClr val="F51F37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51F37"/>
                </a:solidFill>
                <a:latin typeface="Arial"/>
                <a:ea typeface="Arial"/>
                <a:cs typeface="Arial"/>
              </a:rPr>
              <a:t>RMB 5 bi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C3221F-C661-45E8-A1F2-3F05C571F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952625"/>
            <a:ext cx="29527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FE8"/>
          </a:solidFill>
          <a:ln xmlns:a="http://schemas.openxmlformats.org/drawingml/2006/main" w="0">
            <a:solidFill>
              <a:srgbClr val="F2EFE8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03E542-7FDF-4F9A-BA5F-3202D5A7D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2095500"/>
            <a:ext cx="2590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5000"/>
              </a:lnSpc>
              <a:buNone/>
              <a:defRPr sz="1650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ATÉ — NÃO EMITIDOS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D97F61-6D56-42A1-81E2-E0C05C14A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95625"/>
            <a:ext cx="9048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7000"/>
              </a:lnSpc>
              <a:buNone/>
              <a:defRPr sz="2100" b="0">
                <a:solidFill>
                  <a:srgbClr val="F2EFE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2EFE8"/>
                </a:solidFill>
                <a:latin typeface="Arial"/>
                <a:ea typeface="Arial"/>
                <a:cs typeface="Arial"/>
              </a:rPr>
              <a:t>O Brasil formalizou a intenção. Valor, prazo e taxa só existem quando a operação for precificada.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FD22BC-9E37-4B6D-A948-4DF73EF76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838700"/>
            <a:ext cx="8286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323338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6E62D6-B905-460C-B47C-8C6EDDBE3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767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1F37"/>
          </a:solidFill>
          <a:ln xmlns:a="http://schemas.openxmlformats.org/drawingml/2006/main" w="28575">
            <a:solidFill>
              <a:srgbClr val="F51F37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AEDC05-92E0-4910-BB32-BE8AB2E8D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1238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050" b="1">
                <a:solidFill>
                  <a:srgbClr val="F51F3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51F37"/>
                </a:solidFill>
                <a:latin typeface="Arial"/>
                <a:ea typeface="Arial"/>
                <a:cs typeface="Arial"/>
              </a:rPr>
              <a:t>25 JUN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A03776-1B30-4FE1-92A8-A0A9D6F3C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8640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Carta de intenção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EAA45F-C598-42AF-B77C-8D85BFB70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6767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1518"/>
          </a:solidFill>
          <a:ln xmlns:a="http://schemas.openxmlformats.org/drawingml/2006/main" w="28575">
            <a:solidFill>
              <a:srgbClr val="74716D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720CEF-0D55-406F-8E11-93C93AD03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219700"/>
            <a:ext cx="1238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050" b="1">
                <a:solidFill>
                  <a:srgbClr val="B8B5A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8B5AF"/>
                </a:solidFill>
                <a:latin typeface="Arial"/>
                <a:ea typeface="Arial"/>
                <a:cs typeface="Arial"/>
              </a:rPr>
              <a:t>AGORA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CBE320-588C-46E2-AACC-87FA71E88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48640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Registro + estruturação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4F5F50-7FAC-4AE3-90BE-C0AD5E372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6767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1518"/>
          </a:solidFill>
          <a:ln xmlns:a="http://schemas.openxmlformats.org/drawingml/2006/main" w="28575">
            <a:solidFill>
              <a:srgbClr val="74716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B7D6BC-E2E7-4AAD-B933-6039B4680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219700"/>
            <a:ext cx="1238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050" b="1">
                <a:solidFill>
                  <a:srgbClr val="B8B5A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8B5AF"/>
                </a:solidFill>
                <a:latin typeface="Arial"/>
                <a:ea typeface="Arial"/>
                <a:cs typeface="Arial"/>
              </a:rPr>
              <a:t>DEPOIS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578D53-1DC1-4C1C-AD92-9E582C8D0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48640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3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Mercado define os termos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00FE8A-B187-4220-8342-5C0574853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825" b="1">
                <a:solidFill>
                  <a:srgbClr val="7D7E82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7D7E82"/>
                </a:solidFill>
                <a:latin typeface="Arial"/>
                <a:ea typeface="Arial"/>
                <a:cs typeface="Arial"/>
              </a:rPr>
              <a:t>PANDA BOND • BRASIL–CHINA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91A37B-A865-403F-9E5F-07FE938CD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7700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900" b="1">
                <a:solidFill>
                  <a:srgbClr val="7D7E8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7D7E8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700415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0B58871E-0000-404F-A170-6450F9CA7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400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F51F37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47C8B8-42B6-4866-B6E3-1901B124F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143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125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BENCHMARK SOBERANO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90375A-8FE5-4C78-A370-F87256098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O Brasil não seria pioneiro. Seria o 11º.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1AC317-2F6D-45A1-9D53-AB34257E7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25717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1250" b="1">
                <a:solidFill>
                  <a:srgbClr val="F51F37"/>
                </a:solidFill>
                <a:latin typeface="Arial"/>
                <a:ea typeface="Arial"/>
                <a:cs typeface="Arial"/>
              </a:defRPr>
            </a:pPr>
            <a:r>
              <a:rPr sz="11250" b="1">
                <a:solidFill>
                  <a:srgbClr val="F51F37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35F157-9DC7-4A25-B8FA-12491F020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57550"/>
            <a:ext cx="238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1950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governos nacionais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1950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já emitiram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1EE02A-5DE7-4798-BF59-E51B51DB7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6383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05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RMB bi acumulados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81D57B-3902-425F-BCBE-30331F5AB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2324100"/>
            <a:ext cx="342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0C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A61CE3-9973-4D09-A72A-FD7417602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2000250"/>
            <a:ext cx="21431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650" b="0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90A0B"/>
                </a:solidFill>
                <a:latin typeface="Arial"/>
                <a:ea typeface="Arial"/>
                <a:cs typeface="Arial"/>
              </a:rPr>
              <a:t>Coreia do Sul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455C14-DD8B-45E0-AD57-BF493A298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000250"/>
            <a:ext cx="10953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135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3,00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AA97F9-B393-44BD-98A2-317C52ACF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2800350"/>
            <a:ext cx="342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0C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AC1D99-17E4-480B-A2B2-B5DA97380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2476500"/>
            <a:ext cx="21431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650" b="0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90A0B"/>
                </a:solidFill>
                <a:latin typeface="Arial"/>
                <a:ea typeface="Arial"/>
                <a:cs typeface="Arial"/>
              </a:rPr>
              <a:t>Polônia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2CEE95-8647-4363-86D4-DC9B33827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476500"/>
            <a:ext cx="10953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135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6,00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B49462-671D-43DC-A1D3-97D12D62C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76600"/>
            <a:ext cx="342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0C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A50A75-1535-4285-AB00-2F04E386C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2952750"/>
            <a:ext cx="21431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650" b="0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90A0B"/>
                </a:solidFill>
                <a:latin typeface="Arial"/>
                <a:ea typeface="Arial"/>
                <a:cs typeface="Arial"/>
              </a:rPr>
              <a:t>Hungria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04D4B8-F60A-4B7D-9209-C6B5747CA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952750"/>
            <a:ext cx="10953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135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11,00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98DB35-A527-449F-B400-6BD253E42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752850"/>
            <a:ext cx="342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0C6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A909CD-DE85-437D-8452-63A296727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429000"/>
            <a:ext cx="21431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650" b="0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90A0B"/>
                </a:solidFill>
                <a:latin typeface="Arial"/>
                <a:ea typeface="Arial"/>
                <a:cs typeface="Arial"/>
              </a:rPr>
              <a:t>Filipinas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E2C245-4492-4701-82E5-B59E9B294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429000"/>
            <a:ext cx="10953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135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3,96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E02177-CBD2-4177-8953-94FF0EA73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229100"/>
            <a:ext cx="342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0C6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69E5E8-4875-4E46-9684-BD081DA04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905250"/>
            <a:ext cx="21431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650" b="0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90A0B"/>
                </a:solidFill>
                <a:latin typeface="Arial"/>
                <a:ea typeface="Arial"/>
                <a:cs typeface="Arial"/>
              </a:rPr>
              <a:t>Portugal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5429D9-A71D-4855-803B-F5E03D7FD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905250"/>
            <a:ext cx="10953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135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2,00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281E01-0465-423B-B685-44661DF52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705350"/>
            <a:ext cx="342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0C6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DBD22F-908C-492B-9730-AC465CF3F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381500"/>
            <a:ext cx="21431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650" b="0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90A0B"/>
                </a:solidFill>
                <a:latin typeface="Arial"/>
                <a:ea typeface="Arial"/>
                <a:cs typeface="Arial"/>
              </a:rPr>
              <a:t>Egito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11F28B-88A0-4C1F-958B-46B29024F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4381500"/>
            <a:ext cx="10953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135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3,50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CA85BF-ACB2-44B1-81D1-8AA57AF67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324100"/>
            <a:ext cx="342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0C6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AD41F5-EF61-4AED-836C-FB32DB912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000250"/>
            <a:ext cx="21431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650" b="0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90A0B"/>
                </a:solidFill>
                <a:latin typeface="Arial"/>
                <a:ea typeface="Arial"/>
                <a:cs typeface="Arial"/>
              </a:rPr>
              <a:t>Eslovênia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F787062-0E9F-4F34-8E4B-9BC13B30F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2000250"/>
            <a:ext cx="10953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135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4,00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A8B17B0-EA7E-43D9-8050-8D35A61EE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800350"/>
            <a:ext cx="342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0C6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836F008-9BA9-4648-A176-9DDD3CF00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476500"/>
            <a:ext cx="21431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650" b="0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90A0B"/>
                </a:solidFill>
                <a:latin typeface="Arial"/>
                <a:ea typeface="Arial"/>
                <a:cs typeface="Arial"/>
              </a:rPr>
              <a:t>Paquistão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FEF1EE5-A740-4065-A681-FE2203596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2476500"/>
            <a:ext cx="10953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135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1,75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D44A804-CFA4-4921-974B-FD225B120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276600"/>
            <a:ext cx="342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0C6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B366FBF-5B7E-4224-9696-9D13D141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952750"/>
            <a:ext cx="21431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650" b="0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90A0B"/>
                </a:solidFill>
                <a:latin typeface="Arial"/>
                <a:ea typeface="Arial"/>
                <a:cs typeface="Arial"/>
              </a:rPr>
              <a:t>Cazaquistão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2C1EA76-A019-4BA5-B2F5-161AF0DFA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2952750"/>
            <a:ext cx="10953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135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3,40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1DC4517-0487-45AA-8270-2B1ACAFB8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752850"/>
            <a:ext cx="342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0C6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B8C29C9-2087-4DA0-87F7-233D5C45D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429000"/>
            <a:ext cx="21431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650" b="0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90A0B"/>
                </a:solidFill>
                <a:latin typeface="Arial"/>
                <a:ea typeface="Arial"/>
                <a:cs typeface="Arial"/>
              </a:rPr>
              <a:t>Indonésia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04EDC3C-D82E-44C4-896F-7723F9F69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3429000"/>
            <a:ext cx="10953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135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7,00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7448ADC-BCD3-4339-A2D7-3259365E1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419600"/>
            <a:ext cx="342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F51F37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FA96CFA-8CFE-4DBE-91F3-81D7F031C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095750"/>
            <a:ext cx="21431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650" b="1">
                <a:solidFill>
                  <a:srgbClr val="F51F3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51F37"/>
                </a:solidFill>
                <a:latin typeface="Arial"/>
                <a:ea typeface="Arial"/>
                <a:cs typeface="Arial"/>
              </a:rPr>
              <a:t>BRASIL*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6EB8E33-D556-4C0E-9636-6E56E6790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4095750"/>
            <a:ext cx="10953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1350" b="1">
                <a:solidFill>
                  <a:srgbClr val="F51F3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51F37"/>
                </a:solidFill>
                <a:latin typeface="Arial"/>
                <a:ea typeface="Arial"/>
                <a:cs typeface="Arial"/>
              </a:rPr>
              <a:t>até 5,00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885CF23-C46F-4A9B-B7EC-8A9FF712A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629150"/>
            <a:ext cx="4000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975" b="0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74716D"/>
                </a:solidFill>
                <a:latin typeface="Arial"/>
                <a:ea typeface="Arial"/>
                <a:cs typeface="Arial"/>
              </a:rPr>
              <a:t>* Planejado; não concluído até 19 ago 2026.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A8BEE7C-01F4-42B8-9E1F-A8E5F12D2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08204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0A0B"/>
          </a:solidFill>
          <a:ln xmlns:a="http://schemas.openxmlformats.org/drawingml/2006/main" w="0">
            <a:solidFill>
              <a:srgbClr val="090A0B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3708A62D-F3D9-4E1C-814C-C93B65A81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391150"/>
            <a:ext cx="10363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475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5000"/>
              </a:lnSpc>
              <a:buNone/>
              <a:defRPr sz="1875" b="1">
                <a:solidFill>
                  <a:srgbClr val="F2EFE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O mercado já tem precedentes. O diferencial brasileiro é chegar com comércio em escala global.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76C4067-F569-4562-B636-5D8A57252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825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PANDA BOND • BRASIL–CHINA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09B3310-51F6-4D8B-8D16-A9D931CFC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7700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90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065852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90A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61503E-B5B4-481A-9A27-D5D61048F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400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F51F37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204713-AC99-40B1-B0DF-41B86AC53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143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125" b="1">
                <a:solidFill>
                  <a:srgbClr val="B8B5A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B8B5AF"/>
                </a:solidFill>
                <a:latin typeface="Arial"/>
                <a:ea typeface="Arial"/>
                <a:cs typeface="Arial"/>
              </a:rPr>
              <a:t>A DESCOBERTA DO BENCHMARK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3522C9-C569-46BD-9A25-BB7A180AC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971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3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Mais comércio não significa mais Panda Bond.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08AC6A-92B1-4106-9AC9-957FDCABE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952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650" b="0">
                <a:solidFill>
                  <a:srgbClr val="B8B5A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B8B5AF"/>
                </a:solidFill>
                <a:latin typeface="Arial"/>
                <a:ea typeface="Arial"/>
                <a:cs typeface="Arial"/>
              </a:rPr>
              <a:t>A decisão de emitir é estratégica — não uma função mecânica da corrente comercial.</a:t>
            </a:r>
          </a:p>
        </p:txBody>
      </p:sp>
      <p:graphicFrame>
        <p:nvGraphicFramePr>
          <p:cNvPr id="18" name="Chart"/>
          <p:cNvGraphicFramePr/>
          <p:nvPr/>
        </p:nvGraphicFramePr>
        <p:xfrm>
          <a:off xmlns:a="http://schemas.openxmlformats.org/drawingml/2006/main" x="904875" y="1924050"/>
          <a:ext xmlns:a="http://schemas.openxmlformats.org/drawingml/2006/main" cx="10382250" cy="4000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65bc0a165fc459b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303FE9-40D5-4A12-B5D4-34964888F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0"/>
            <a:ext cx="1571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975" b="1">
                <a:solidFill>
                  <a:srgbClr val="F2EFE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Hungria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82699E-12CD-4EE6-B182-726D5CE6A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048125"/>
            <a:ext cx="1571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975" b="1">
                <a:solidFill>
                  <a:srgbClr val="F2EFE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Eslovênia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B9BD5C-935B-4A18-8BE9-1CDE26096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162300"/>
            <a:ext cx="1571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975" b="1">
                <a:solidFill>
                  <a:srgbClr val="F2EFE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Indonésia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821DC6-ADC0-402B-AEB5-DC79D9439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3743325"/>
            <a:ext cx="1571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975" b="1">
                <a:solidFill>
                  <a:srgbClr val="F51F3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51F37"/>
                </a:solidFill>
                <a:latin typeface="Arial"/>
                <a:ea typeface="Arial"/>
                <a:cs typeface="Arial"/>
              </a:rPr>
              <a:t>Brasil*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08576E-4F52-4FA4-84BE-9E5931CA5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4314825"/>
            <a:ext cx="1571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975" b="1">
                <a:solidFill>
                  <a:srgbClr val="F2EFE8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Coreia do Sul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610EFF-0FDD-4619-BEF2-5E5BE1173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019800"/>
            <a:ext cx="29051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825" b="1">
                <a:solidFill>
                  <a:srgbClr val="F51F37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51F37"/>
                </a:solidFill>
                <a:latin typeface="Arial"/>
                <a:ea typeface="Arial"/>
                <a:cs typeface="Arial"/>
              </a:rPr>
              <a:t>* planejado • demais emissores em cinza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82DBCF-E037-4178-BB7C-7A509B44A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825" b="1">
                <a:solidFill>
                  <a:srgbClr val="7D7E82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7D7E82"/>
                </a:solidFill>
                <a:latin typeface="Arial"/>
                <a:ea typeface="Arial"/>
                <a:cs typeface="Arial"/>
              </a:rPr>
              <a:t>PANDA BOND • BRASIL–CHINA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85D842-23F5-4DB3-87BA-7ADC493D3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7700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900" b="1">
                <a:solidFill>
                  <a:srgbClr val="7D7E8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7D7E8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187422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382360-B7E7-4910-95C8-E5CA652C1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400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F51F37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FD4D15-D263-45A7-B74B-C0F2B8806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143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125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TRÊS ESTRATÉGIAS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E26341-37D3-49DD-ADDD-B6FFAAFC8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19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379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450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O benchmark não mostra uma escada. Mostra três usos.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0CA65D-3E7E-4A35-8BC9-83B73BFF4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5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250" b="1">
                <a:solidFill>
                  <a:srgbClr val="F51F3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51F3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C852CA-8BC2-45F6-AF2C-B224000C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2325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Consolidar escala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313021-90FC-4BE9-9816-1E326F1D1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14700"/>
            <a:ext cx="304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90A0B"/>
                </a:solidFill>
                <a:latin typeface="Arial"/>
                <a:ea typeface="Arial"/>
                <a:cs typeface="Arial"/>
              </a:rPr>
              <a:t>O comércio vem primeiro.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90A0B"/>
                </a:solidFill>
                <a:latin typeface="Arial"/>
                <a:ea typeface="Arial"/>
                <a:cs typeface="Arial"/>
              </a:rPr>
              <a:t>A finança alcança depois.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A0F6E2-5BDB-499A-8EE8-A317CFD14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723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90A0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EAE8B7-7DF1-4737-A5C7-932A808AE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304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05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COREIA • INDONÉSIA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05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CAZAQUISTÃO • BRASIL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CF9165-B530-4671-A1C3-97CB6F47B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1885950"/>
            <a:ext cx="0" cy="3143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F51F37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1B9D6C-962E-497F-9B7D-E620B9F2D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1809750"/>
            <a:ext cx="95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250" b="1">
                <a:solidFill>
                  <a:srgbClr val="F51F3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51F3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BBB7EE-3C02-4E2A-AC55-D4B4DEB84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381250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2325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Diversificar investidores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2BA3DD-538E-426A-B5B0-32FD64F1E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314700"/>
            <a:ext cx="304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90A0B"/>
                </a:solidFill>
                <a:latin typeface="Arial"/>
                <a:ea typeface="Arial"/>
                <a:cs typeface="Arial"/>
              </a:rPr>
              <a:t>A emissão abre presença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90A0B"/>
                </a:solidFill>
                <a:latin typeface="Arial"/>
                <a:ea typeface="Arial"/>
                <a:cs typeface="Arial"/>
              </a:rPr>
              <a:t>e sinaliza relacionamento.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54DA92-6C6C-472D-A782-52DCA3688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476750"/>
            <a:ext cx="723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90A0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6DF459-8C7A-4943-9710-379A3AE22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667250"/>
            <a:ext cx="304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05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HUNGRIA • POLÔNIA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05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PORTUGAL • ESLOVÊNIA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402465-D2BD-4548-B266-B31F160A6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885950"/>
            <a:ext cx="0" cy="3143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F51F37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30825A-3294-41D5-9A44-181DEEEFD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1809750"/>
            <a:ext cx="95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250" b="1">
                <a:solidFill>
                  <a:srgbClr val="F51F3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51F3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F00C5E-FE65-4303-A34A-DDC2F1A90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381250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2325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Financiar desenvolvimento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98A54C-D295-4979-8D48-680ABDB02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314700"/>
            <a:ext cx="304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90A0B"/>
                </a:solidFill>
                <a:latin typeface="Arial"/>
                <a:ea typeface="Arial"/>
                <a:cs typeface="Arial"/>
              </a:rPr>
              <a:t>O Panda se conecta a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90A0B"/>
                </a:solidFill>
                <a:latin typeface="Arial"/>
                <a:ea typeface="Arial"/>
                <a:cs typeface="Arial"/>
              </a:rPr>
              <a:t>infraestrutura e crédito estratégico.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E0B8D0-125F-4C20-B2F7-A9AE13AAA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4476750"/>
            <a:ext cx="723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90A0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7428C1-0EBB-41F4-BD03-F33749AE4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4667250"/>
            <a:ext cx="304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05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EGITO • PAQUISTÃO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05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FILIPINAS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42446D-9240-4C98-A836-1C5F9D328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81650"/>
            <a:ext cx="108204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1F37"/>
          </a:solidFill>
          <a:ln xmlns:a="http://schemas.openxmlformats.org/drawingml/2006/main" w="0">
            <a:solidFill>
              <a:srgbClr val="F51F37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7984B9-067F-47B5-BCEE-489F9837E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15000"/>
            <a:ext cx="10439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5000"/>
              </a:lnSpc>
              <a:buNone/>
              <a:defRPr sz="1875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Panda Bond não mede o tamanho da relação. Mede a intenção de aprofundá-la.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7AE888A-8860-4BA4-9DBE-817797E1C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825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PANDA BOND • BRASIL–CHINA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EFAB40-5E65-4459-A238-1B083A696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7700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900" b="1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74716D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220800184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2096414c8f4476"/>
          <a:srcRect xmlns:a="http://schemas.openxmlformats.org/drawingml/2006/main" l="0" t="12500" r="0" b="125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52D79E-BA75-4FCC-AE7F-827595E75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5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1F37"/>
          </a:solidFill>
          <a:ln xmlns:a="http://schemas.openxmlformats.org/drawingml/2006/main" w="0">
            <a:solidFill>
              <a:srgbClr val="F51F37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D35A7D-E5A4-466F-92EB-CDFB507DC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4953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125" b="1">
                <a:solidFill>
                  <a:srgbClr val="F51F3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51F37"/>
                </a:solidFill>
                <a:latin typeface="Arial"/>
                <a:ea typeface="Arial"/>
                <a:cs typeface="Arial"/>
              </a:rPr>
              <a:t>NO BRASIL, A ECONOMIA REAL VEIO PRIMEIRO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FAD560-C666-4704-9068-5650D7F49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429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6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4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US$ 171 bi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57FD85-1EC4-4B51-8AFF-BC2FDE915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62200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025" b="1">
                <a:solidFill>
                  <a:srgbClr val="F2EFE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de comércio bilateral em 2025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111252-0BAE-42CF-846E-7A2F3366C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0"/>
            <a:ext cx="104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F51F37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A6AACB-96E5-4044-B8C4-F2C7DE0E0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14700"/>
            <a:ext cx="4953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51F37"/>
                </a:solidFill>
              </a:rPr>
              <a:t>27,2%</a:t>
            </a:r>
            <a:r>
              <a:rPr>
                <a:solidFill>
                  <a:srgbClr val="F2EFE8"/>
                </a:solidFill>
              </a:rPr>
              <a:t> de todo o comércio exterior brasileiro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406F14-DC09-48DB-8FD7-FC2BCCA35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495300"/>
            <a:ext cx="28956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0A0B"/>
          </a:solidFill>
          <a:ln xmlns:a="http://schemas.openxmlformats.org/drawingml/2006/main" w="0">
            <a:solidFill>
              <a:srgbClr val="090A0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48B19A-A11D-40A6-86DC-666EB7B08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600075"/>
            <a:ext cx="26289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RIO DE JANEIRO • ENERGIA • PORTOS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C9670E-640F-404B-A6F3-EDC97A81F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33900"/>
            <a:ext cx="44767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FE8"/>
          </a:solidFill>
          <a:ln xmlns:a="http://schemas.openxmlformats.org/drawingml/2006/main" w="0">
            <a:solidFill>
              <a:srgbClr val="F2EFE8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50CE06-8121-49CB-96A5-1B9A137D1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05350"/>
            <a:ext cx="4000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225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até RMB 5 bi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C47801-5966-4DD1-A16D-2656EE486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2959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500" b="1">
                <a:solidFill>
                  <a:srgbClr val="F51F37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51F37"/>
                </a:solidFill>
                <a:latin typeface="Arial"/>
                <a:ea typeface="Arial"/>
                <a:cs typeface="Arial"/>
              </a:rPr>
              <a:t>≈ 0,4% de um ano de comércio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75F6C3-9A13-4C42-BF59-F8B0C0FB4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753100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Pequeno no volume. Grande no sinal.</a:t>
            </a:r>
          </a:p>
        </p:txBody>
      </p:sp>
    </p:spTree>
    <p:extLst>
      <p:ext uri="{BB962C8B-B14F-4D97-AF65-F5344CB8AC3E}">
        <p14:creationId xmlns:p14="http://schemas.microsoft.com/office/powerpoint/2010/main" val="148815949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90A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E9BBC65-8E8D-4D1C-B9FB-382F75801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400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F51F37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846382-87A5-42F4-9249-81F565748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143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125" b="1">
                <a:solidFill>
                  <a:srgbClr val="B8B5A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B8B5AF"/>
                </a:solidFill>
                <a:latin typeface="Arial"/>
                <a:ea typeface="Arial"/>
                <a:cs typeface="Arial"/>
              </a:rPr>
              <a:t>O EFEITO ECONÔMICO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05B06B-15D5-4EBE-8800-0D10D22EB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 ativo mais importante não é o caixa. É a curva.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06AC70-5024-4558-B00A-46E17DCB7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00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725" b="0">
                <a:solidFill>
                  <a:srgbClr val="B8B5A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8B5AF"/>
                </a:solidFill>
                <a:latin typeface="Arial"/>
                <a:ea typeface="Arial"/>
                <a:cs typeface="Arial"/>
              </a:rPr>
              <a:t>A emissão soberana cria uma referência em RMB para o setor privado brasileiro.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44D764-9297-45DD-B962-A44EFD2B9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3267075"/>
            <a:ext cx="742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F51F37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26AE1D-2139-483B-9F35-25C367C1A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3171825"/>
            <a:ext cx="19050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51F37"/>
          </a:solidFill>
          <a:ln xmlns:a="http://schemas.openxmlformats.org/drawingml/2006/main" w="0">
            <a:solidFill>
              <a:srgbClr val="F51F37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6C0E7A-B050-42A4-9219-CAD3CF95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075" y="3267075"/>
            <a:ext cx="742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F51F37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7323F5-C8B4-499C-B077-DD6659C22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171825"/>
            <a:ext cx="19050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51F37"/>
          </a:solidFill>
          <a:ln xmlns:a="http://schemas.openxmlformats.org/drawingml/2006/main" w="0">
            <a:solidFill>
              <a:srgbClr val="F51F37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9D7822-47BC-4E05-AFF9-8E61A3E72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267075"/>
            <a:ext cx="742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F51F37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56402A-20B4-4FDE-B23C-9B4AC4AC1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3925" y="3171825"/>
            <a:ext cx="19050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51F37"/>
          </a:solidFill>
          <a:ln xmlns:a="http://schemas.openxmlformats.org/drawingml/2006/main" w="0">
            <a:solidFill>
              <a:srgbClr val="F51F37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02C096-4BFD-4180-99EF-8F44C7CB8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193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200" b="1">
                <a:solidFill>
                  <a:srgbClr val="F51F37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51F3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677DA6-6DA2-475A-A452-CD96AEF53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81300"/>
            <a:ext cx="628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F51F37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0A07C9-018B-4310-AF42-4FA7B2F30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67050"/>
            <a:ext cx="200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2325" b="1">
                <a:solidFill>
                  <a:srgbClr val="F2EFE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Soberano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2325" b="1">
                <a:solidFill>
                  <a:srgbClr val="F2EFE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em RMB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14C0AB-395E-4EE7-94E4-BAC2BD7E9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4193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200" b="1">
                <a:solidFill>
                  <a:srgbClr val="F51F37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51F3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231715-8D84-4F32-8456-B1AF0A1C2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781300"/>
            <a:ext cx="628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F51F37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679A01-911A-4BD0-B92B-C01CAF6F3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067050"/>
            <a:ext cx="200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2325" b="1">
                <a:solidFill>
                  <a:srgbClr val="F2EFE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Referência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2325" b="1">
                <a:solidFill>
                  <a:srgbClr val="F2EFE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de preço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DD02BB-B11E-4575-AD39-A5B8BC42E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4193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200" b="1">
                <a:solidFill>
                  <a:srgbClr val="F51F37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51F3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3ED912-CC0A-49ED-B3A2-169AAFF8E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81300"/>
            <a:ext cx="628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F51F37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A342D7-56DF-41D1-981D-A33EA58ED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067050"/>
            <a:ext cx="200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2325" b="1">
                <a:solidFill>
                  <a:srgbClr val="F2EFE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Empresas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2325" b="1">
                <a:solidFill>
                  <a:srgbClr val="F2EFE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brasileiras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E75332-511B-4A16-9D53-F078E0371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24193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200" b="1">
                <a:solidFill>
                  <a:srgbClr val="F51F37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51F37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1816ED-D2E2-4F0C-B626-4C50E9649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2781300"/>
            <a:ext cx="628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F51F37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8287E8-48AB-4113-A31D-16ECF9EDE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067050"/>
            <a:ext cx="200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2325" b="1">
                <a:solidFill>
                  <a:srgbClr val="F2EFE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Funding +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2325" b="1">
                <a:solidFill>
                  <a:srgbClr val="F2EFE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hedge natural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4BA383-8DA5-4EE2-A7D1-1AAE8AD47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10820400" cy="971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FE8"/>
          </a:solidFill>
          <a:ln xmlns:a="http://schemas.openxmlformats.org/drawingml/2006/main" w="0">
            <a:solidFill>
              <a:srgbClr val="F2EFE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14ADDE-AAC6-42B5-B99A-B39A3571D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924425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050" b="1">
                <a:solidFill>
                  <a:srgbClr val="F51F3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51F37"/>
                </a:solidFill>
                <a:latin typeface="Arial"/>
                <a:ea typeface="Arial"/>
                <a:cs typeface="Arial"/>
              </a:rPr>
              <a:t>SUZANO JÁ ABRIU A TRILHA PRIVADA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C4F47E-9559-4410-A650-0D18D410E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23875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475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RMB 1,2 bi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0BA3ECB-663F-4841-80DA-C6A2F2502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52768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650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Green Panda Bond em 2024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4963149-EBF0-4C1C-BD54-44FA84567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5010150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575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A curva soberana reduz o custo de descoberta — não garante o custo final.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FD65F1D-A60D-4303-A7F3-003AC3D39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825" b="1">
                <a:solidFill>
                  <a:srgbClr val="7D7E82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7D7E82"/>
                </a:solidFill>
                <a:latin typeface="Arial"/>
                <a:ea typeface="Arial"/>
                <a:cs typeface="Arial"/>
              </a:rPr>
              <a:t>PANDA BOND • BRASIL–CHINA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7C1A060-89EF-4ECC-9A9D-6F927C540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7700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900" b="1">
                <a:solidFill>
                  <a:srgbClr val="7D7E8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7D7E82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9837936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1F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2C0BA7-D2E0-4B9B-887A-87E87A461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125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O TESTE REAL COMEÇA DEPOIS DA ESTREIA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E8D59D-E468-4368-A20F-DFC7E337E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971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525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Uma operação isolada é um gesto.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0A4A4B-8075-43C9-B46F-01E658800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57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Uma curva recorrente muda o mercado.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D81747-DD25-4B56-8D71-4052BA2BC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125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BD5E13-CD46-4CD8-801C-6A0EE54D9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00450"/>
            <a:ext cx="152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90A0B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E00E0E-D307-4A42-B348-87CD1C9C2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38575"/>
            <a:ext cx="17621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100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VOLUME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166903-4A23-487A-A4C8-0E8323E4D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3238500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125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B8E26C-1DBD-4E0D-B201-1F3A8D936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3600450"/>
            <a:ext cx="152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90A0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54AEDB-45C1-4D1B-ABCF-3B501F4F5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3838575"/>
            <a:ext cx="17621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100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PRAZO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5F4CFF-6E5B-4D27-8FB7-CC3AA3378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238500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125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8F0D18-EB99-4941-BCC3-AE53945F9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600450"/>
            <a:ext cx="152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90A0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CA09D7-A054-4ADE-89E3-8D6479C9C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838575"/>
            <a:ext cx="17621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100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TAXA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51F577-687C-4B59-8C7F-F9EF7D33D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238500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125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01055E-DD9F-47A5-896F-5F6657C66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600450"/>
            <a:ext cx="152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90A0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3D9FA1-6615-472E-AAD6-60F11198D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838575"/>
            <a:ext cx="17621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100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DEMANDA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FC8AB3-F334-463D-8FEE-016D81ECB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238500"/>
            <a:ext cx="49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125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8809C3-E139-464B-BC3B-163771BE8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600450"/>
            <a:ext cx="247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90A0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DAAB1C-D3D1-4AD5-8921-C2D8BF8B5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838575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950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RECORRÊNCIA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3A63D9-CBB2-463B-80D9-4FE347E4B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477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250" b="1">
                <a:solidFill>
                  <a:srgbClr val="090A0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90A0B"/>
                </a:solidFill>
                <a:latin typeface="Arial"/>
                <a:ea typeface="Arial"/>
                <a:cs typeface="Arial"/>
              </a:rPr>
              <a:t>São esses cinco números — e não a manchete — que dirão se o Brasil construiu uma nova praça de financiamento.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3B8EA8-ACDC-432B-B563-6AF47271E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876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050" b="1">
                <a:solidFill>
                  <a:srgbClr val="A80E2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A80E21"/>
                </a:solidFill>
                <a:latin typeface="Arial"/>
                <a:ea typeface="Arial"/>
                <a:cs typeface="Arial"/>
              </a:rPr>
              <a:t>Risco cambial • custo de hedge • liquidez • regras de repatriação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B7A402-04A9-47AB-9BE3-435964143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15315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95000"/>
              </a:lnSpc>
              <a:buNone/>
              <a:defRPr sz="900" b="1">
                <a:solidFill>
                  <a:srgbClr val="A80E21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A80E21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38458008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90A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42689F-CD3F-4EC0-96FF-3140AAE90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1F37"/>
          </a:solidFill>
          <a:ln xmlns:a="http://schemas.openxmlformats.org/drawingml/2006/main" w="0">
            <a:solidFill>
              <a:srgbClr val="F51F37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DB983F-9130-4C0C-9977-5F930D23F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" y="0"/>
            <a:ext cx="381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5140"/>
          </a:solidFill>
          <a:ln xmlns:a="http://schemas.openxmlformats.org/drawingml/2006/main" w="0">
            <a:solidFill>
              <a:srgbClr val="1B5140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59B02A-7A50-4DB4-B0C9-EBA9F4EE4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495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F51F37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7FF0D1-F3C9-4566-B342-6C8BCC5A9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47675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125" b="1">
                <a:solidFill>
                  <a:srgbClr val="B8B5A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B8B5AF"/>
                </a:solidFill>
                <a:latin typeface="Arial"/>
                <a:ea typeface="Arial"/>
                <a:cs typeface="Arial"/>
              </a:rPr>
              <a:t>IECBC • BRASIL–CHINA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D20C49-2264-4507-B0F3-562D2E591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6191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5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Obrigado.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08AE42-E33E-4A93-BE5A-63FA4D648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685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225" b="1">
                <a:solidFill>
                  <a:srgbClr val="F51F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51F37"/>
                </a:solidFill>
                <a:latin typeface="Arial"/>
                <a:ea typeface="Arial"/>
                <a:cs typeface="Arial"/>
              </a:rPr>
              <a:t>A próxima ponte começa aqui.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8583EE-E343-4817-B5A0-58A176289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100" b="1">
                <a:solidFill>
                  <a:srgbClr val="F2EFE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2EFE8"/>
                </a:solidFill>
                <a:latin typeface="Arial"/>
                <a:ea typeface="Arial"/>
                <a:cs typeface="Arial"/>
              </a:rPr>
              <a:t>Conectamos pessoas, ideias e oportunidades entre Brasil e China.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5077B8-4725-49D3-AC6A-956DC69D7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200" b="1">
                <a:solidFill>
                  <a:srgbClr val="B8B5A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8B5AF"/>
                </a:solidFill>
                <a:latin typeface="Arial"/>
                <a:ea typeface="Arial"/>
                <a:cs typeface="Arial"/>
              </a:rPr>
              <a:t>CULTURA • EDUCAÇÃO • CIDADES • NEGÓCIOS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F22F3A-B357-4051-B1C1-3248E76C0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33900"/>
            <a:ext cx="1104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F51F37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862C6A-C422-4005-801B-7D182F8AF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4095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iecbc.org.br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083393-1AEE-4B2E-A8CA-152030955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200" b="1">
                <a:solidFill>
                  <a:srgbClr val="B8B5A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8B5AF"/>
                </a:solidFill>
                <a:latin typeface="Arial"/>
                <a:ea typeface="Arial"/>
                <a:cs typeface="Arial"/>
              </a:rPr>
              <a:t>INSTAGRAM  •  WECHAT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2A4452-037E-4D0C-8E91-0EC73C17D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5310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125" b="0">
                <a:solidFill>
                  <a:srgbClr val="74716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4716D"/>
                </a:solidFill>
                <a:latin typeface="Arial"/>
                <a:ea typeface="Arial"/>
                <a:cs typeface="Arial"/>
              </a:rPr>
              <a:t>Acesse o site para todos os canais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f3bcb299ae4622"/>
          <a:stretch xmlns:a="http://schemas.openxmlformats.org/drawingml/2006/main"/>
        </p:blipFill>
        <p:spPr>
          <a:xfrm xmlns:a="http://schemas.openxmlformats.org/drawingml/2006/main">
            <a:off x="8305800" y="942502"/>
            <a:ext cx="2190750" cy="2477447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85C160-FCA6-4028-B451-736C74E90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590925"/>
            <a:ext cx="2609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5000"/>
              </a:lnSpc>
              <a:buNone/>
              <a:defRPr sz="1050" b="1">
                <a:solidFill>
                  <a:srgbClr val="B8B5A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8B5AF"/>
                </a:solidFill>
                <a:latin typeface="Arial"/>
                <a:ea typeface="Arial"/>
                <a:cs typeface="Arial"/>
              </a:rPr>
              <a:t>ACESSE O IECBC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d63a5fdb02425d"/>
          <a:stretch xmlns:a="http://schemas.openxmlformats.org/drawingml/2006/main"/>
        </p:blipFill>
        <p:spPr>
          <a:xfrm xmlns:a="http://schemas.openxmlformats.org/drawingml/2006/main">
            <a:off x="8667750" y="3886200"/>
            <a:ext cx="1466850" cy="14668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654D6A-17A1-4961-A421-AA28D0853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4768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5000"/>
              </a:lnSpc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RIO DE JANEIRO • BRASIL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F7B89C-B500-4CEC-A166-4C53DC646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8102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74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5000"/>
              </a:lnSpc>
              <a:buNone/>
              <a:defRPr sz="900" b="1">
                <a:solidFill>
                  <a:srgbClr val="B8B5A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8B5AF"/>
                </a:solidFill>
                <a:latin typeface="Arial"/>
                <a:ea typeface="Arial"/>
                <a:cs typeface="Arial"/>
              </a:rPr>
              <a:t>CONEXÕES QUE TRANSFORMAM RELAÇÕES EM RESULTADOS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DE0251-3B40-43D3-83DD-3E8E66133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257925"/>
            <a:ext cx="342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23338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7912870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2026-08-20T10:55:15.6780000Z</dcterms:created>
  <dcterms:modified xsi:type="dcterms:W3CDTF">2026-08-20T10:55:15.6790000Z</dcterms:modified>
</coreProperties>
</file>